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7"/>
  </p:notesMasterIdLst>
  <p:handoutMasterIdLst>
    <p:handoutMasterId r:id="rId28"/>
  </p:handoutMasterIdLst>
  <p:sldIdLst>
    <p:sldId id="418" r:id="rId2"/>
    <p:sldId id="342" r:id="rId3"/>
    <p:sldId id="397" r:id="rId4"/>
    <p:sldId id="388" r:id="rId5"/>
    <p:sldId id="399" r:id="rId6"/>
    <p:sldId id="402" r:id="rId7"/>
    <p:sldId id="400" r:id="rId8"/>
    <p:sldId id="401" r:id="rId9"/>
    <p:sldId id="404" r:id="rId10"/>
    <p:sldId id="405" r:id="rId11"/>
    <p:sldId id="259" r:id="rId12"/>
    <p:sldId id="412" r:id="rId13"/>
    <p:sldId id="406" r:id="rId14"/>
    <p:sldId id="403" r:id="rId15"/>
    <p:sldId id="407" r:id="rId16"/>
    <p:sldId id="408" r:id="rId17"/>
    <p:sldId id="409" r:id="rId18"/>
    <p:sldId id="410" r:id="rId19"/>
    <p:sldId id="411" r:id="rId20"/>
    <p:sldId id="413" r:id="rId21"/>
    <p:sldId id="415" r:id="rId22"/>
    <p:sldId id="414" r:id="rId23"/>
    <p:sldId id="416" r:id="rId24"/>
    <p:sldId id="417" r:id="rId25"/>
    <p:sldId id="419" r:id="rId26"/>
  </p:sldIdLst>
  <p:sldSz cx="12192000" cy="6858000"/>
  <p:notesSz cx="6737350" cy="9872663"/>
  <p:defaultTextStyle>
    <a:defPPr>
      <a:defRPr lang="ru-RU"/>
    </a:defPPr>
    <a:lvl1pPr marL="0" algn="l" defTabSz="9143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4" algn="l" defTabSz="9143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26" algn="l" defTabSz="9143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0" algn="l" defTabSz="9143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54" algn="l" defTabSz="9143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18" algn="l" defTabSz="9143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80" algn="l" defTabSz="9143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44" algn="l" defTabSz="9143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08" algn="l" defTabSz="9143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2" userDrawn="1">
          <p15:clr>
            <a:srgbClr val="A4A3A4"/>
          </p15:clr>
        </p15:guide>
        <p15:guide id="2" pos="211" userDrawn="1">
          <p15:clr>
            <a:srgbClr val="A4A3A4"/>
          </p15:clr>
        </p15:guide>
        <p15:guide id="4" pos="7491" userDrawn="1">
          <p15:clr>
            <a:srgbClr val="A4A3A4"/>
          </p15:clr>
        </p15:guide>
        <p15:guide id="5" orient="horz" pos="392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00"/>
    <a:srgbClr val="293A63"/>
    <a:srgbClr val="D1E9F8"/>
    <a:srgbClr val="AFE2F4"/>
    <a:srgbClr val="FCDA4A"/>
    <a:srgbClr val="3CC5E1"/>
    <a:srgbClr val="F8CB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18" autoAdjust="0"/>
    <p:restoredTop sz="90505" autoAdjust="0"/>
  </p:normalViewPr>
  <p:slideViewPr>
    <p:cSldViewPr snapToGrid="0" showGuides="1">
      <p:cViewPr varScale="1">
        <p:scale>
          <a:sx n="78" d="100"/>
          <a:sy n="78" d="100"/>
        </p:scale>
        <p:origin x="922" y="58"/>
      </p:cViewPr>
      <p:guideLst>
        <p:guide orient="horz" pos="142"/>
        <p:guide pos="211"/>
        <p:guide pos="7491"/>
        <p:guide orient="horz" pos="392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51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6273" y="0"/>
            <a:ext cx="291951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D51727-2256-4946-8C65-AD6AF24D4FF7}" type="datetimeFigureOut">
              <a:rPr lang="ru-RU" smtClean="0"/>
              <a:t>08.11.2019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91951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6273" y="9377317"/>
            <a:ext cx="291951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0F4200-FA48-4E64-B799-A41D5FD2CF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7463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51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6273" y="0"/>
            <a:ext cx="291951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147941-9662-474F-8CC4-8B375BF43B7F}" type="datetimeFigureOut">
              <a:rPr lang="ru-RU" smtClean="0"/>
              <a:t>08.11.2019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735" y="4751219"/>
            <a:ext cx="538988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1951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6273" y="9377317"/>
            <a:ext cx="291951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7FE8B6-A561-4881-A9A2-1C0502A1D7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025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4" algn="l" defTabSz="9143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26" algn="l" defTabSz="9143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90" algn="l" defTabSz="9143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54" algn="l" defTabSz="9143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18" algn="l" defTabSz="9143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80" algn="l" defTabSz="9143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44" algn="l" defTabSz="9143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08" algn="l" defTabSz="9143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Титульный слайд. Тема выступления. Место проведения и дата. </a:t>
            </a:r>
          </a:p>
          <a:p>
            <a:r>
              <a:rPr lang="ru-RU" dirty="0"/>
              <a:t>Основной шрифт</a:t>
            </a:r>
            <a:r>
              <a:rPr lang="en-US" baseline="0" dirty="0"/>
              <a:t> – Cambria </a:t>
            </a:r>
            <a:r>
              <a:rPr lang="ru-RU" baseline="0" dirty="0"/>
              <a:t>(он должен быть во всех </a:t>
            </a:r>
            <a:r>
              <a:rPr lang="en-US" baseline="0" dirty="0"/>
              <a:t>Windows - </a:t>
            </a:r>
            <a:r>
              <a:rPr lang="ru-RU" baseline="0" dirty="0"/>
              <a:t>системах)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95ED5-3534-4536-BF7D-06B601F5445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4033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7988" y="1233488"/>
            <a:ext cx="5921375" cy="33321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Пример слайда с картинкой.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FE8B6-A561-4881-A9A2-1C0502A1D7D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602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3DCE8F5-1341-475C-BF40-2E24D91E805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6277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7988" y="1233488"/>
            <a:ext cx="5921375" cy="33321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Пример слайда с картинкой.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FE8B6-A561-4881-A9A2-1C0502A1D7D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6821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7988" y="1233488"/>
            <a:ext cx="5921375" cy="33321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Пример слайда с картинкой.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FE8B6-A561-4881-A9A2-1C0502A1D7D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9807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7988" y="1233488"/>
            <a:ext cx="5921375" cy="33321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Пример слайда с картинкой.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FE8B6-A561-4881-A9A2-1C0502A1D7D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448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7988" y="1233488"/>
            <a:ext cx="5921375" cy="33321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Пример слайда с картинкой.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FE8B6-A561-4881-A9A2-1C0502A1D7D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8330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7988" y="1233488"/>
            <a:ext cx="5921375" cy="33321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Пример слайда с картинкой.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FE8B6-A561-4881-A9A2-1C0502A1D7D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6532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7988" y="1233488"/>
            <a:ext cx="5921375" cy="33321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Пример слайда с картинкой.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FE8B6-A561-4881-A9A2-1C0502A1D7D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9043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7988" y="1233488"/>
            <a:ext cx="5921375" cy="33321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Пример слайда с картинкой.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FE8B6-A561-4881-A9A2-1C0502A1D7D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316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7988" y="1233488"/>
            <a:ext cx="5921375" cy="33321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Пример слайда с картинкой.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FE8B6-A561-4881-A9A2-1C0502A1D7D1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687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7988" y="1233488"/>
            <a:ext cx="5921375" cy="33321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Пример</a:t>
            </a:r>
            <a:r>
              <a:rPr lang="ru-RU" b="0" baseline="0" dirty="0"/>
              <a:t> слайда с заголовком раздела или проблемным вопросом для дискуссии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FE8B6-A561-4881-A9A2-1C0502A1D7D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2223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7988" y="1233488"/>
            <a:ext cx="5921375" cy="33321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Пример слайда с картинкой.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FE8B6-A561-4881-A9A2-1C0502A1D7D1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7381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7988" y="1233488"/>
            <a:ext cx="5921375" cy="33321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Пример слайда с картинкой.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FE8B6-A561-4881-A9A2-1C0502A1D7D1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5104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7988" y="1233488"/>
            <a:ext cx="5921375" cy="33321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Пример слайда с картинкой.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FE8B6-A561-4881-A9A2-1C0502A1D7D1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1651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7988" y="1233488"/>
            <a:ext cx="5921375" cy="33321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Пример слайда с картинкой.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FE8B6-A561-4881-A9A2-1C0502A1D7D1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1926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7988" y="1233488"/>
            <a:ext cx="5921375" cy="33321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Пример слайда с картинкой.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FE8B6-A561-4881-A9A2-1C0502A1D7D1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0505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7988" y="1233488"/>
            <a:ext cx="5921375" cy="33321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Завершающий слайд с контактами спикера и </a:t>
            </a:r>
            <a:r>
              <a:rPr lang="ru-RU"/>
              <a:t>темой выступления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FE8B6-A561-4881-A9A2-1C0502A1D7D1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574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7988" y="1233488"/>
            <a:ext cx="5921375" cy="33321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Пример слайда с картинкой.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FE8B6-A561-4881-A9A2-1C0502A1D7D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556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7988" y="1233488"/>
            <a:ext cx="5921375" cy="33321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Пример слайда с картинкой.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FE8B6-A561-4881-A9A2-1C0502A1D7D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956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7988" y="1233488"/>
            <a:ext cx="5921375" cy="33321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Пример слайда с картинкой.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FE8B6-A561-4881-A9A2-1C0502A1D7D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457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7988" y="1233488"/>
            <a:ext cx="5921375" cy="33321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Пример слайда с картинкой.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FE8B6-A561-4881-A9A2-1C0502A1D7D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0445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7988" y="1233488"/>
            <a:ext cx="5921375" cy="33321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Пример слайда с картинкой.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FE8B6-A561-4881-A9A2-1C0502A1D7D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026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7988" y="1233488"/>
            <a:ext cx="5921375" cy="33321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Пример слайда с картинкой.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FE8B6-A561-4881-A9A2-1C0502A1D7D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345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7988" y="1233488"/>
            <a:ext cx="5921375" cy="33321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Пример слайда с картинкой.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FE8B6-A561-4881-A9A2-1C0502A1D7D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241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33ADC-ACEE-4B3D-BA40-9A507286B23E}" type="datetime1">
              <a:rPr lang="ru-RU" smtClean="0"/>
              <a:t>08.11.2019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9D93A-C9CC-4ACC-BAB2-A90200690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984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26381-9383-4CC3-8349-93912F8EBB37}" type="datetime1">
              <a:rPr lang="ru-RU" smtClean="0"/>
              <a:t>08.11.2019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9D93A-C9CC-4ACC-BAB2-A90200690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941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75289-0387-47AC-8BB4-39E926BB4EBE}" type="datetime1">
              <a:rPr lang="ru-RU" smtClean="0"/>
              <a:t>08.11.2019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9D93A-C9CC-4ACC-BAB2-A90200690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7101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Разметка текст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2C85178-59DC-446D-A5D1-55AE31652F1F}"/>
              </a:ext>
            </a:extLst>
          </p:cNvPr>
          <p:cNvSpPr/>
          <p:nvPr userDrawn="1"/>
        </p:nvSpPr>
        <p:spPr>
          <a:xfrm>
            <a:off x="0" y="0"/>
            <a:ext cx="5940363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pic>
        <p:nvPicPr>
          <p:cNvPr id="10" name="Рисунок 9" descr="Крупный план логотип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301BA655-41EE-40A8-800F-7F7EDA0E9A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0000">
            <a:off x="787819" y="219944"/>
            <a:ext cx="4156364" cy="6234545"/>
          </a:xfrm>
          <a:prstGeom prst="rect">
            <a:avLst/>
          </a:prstGeom>
        </p:spPr>
      </p:pic>
      <p:sp>
        <p:nvSpPr>
          <p:cNvPr id="6" name="Рисунок 5">
            <a:extLst>
              <a:ext uri="{FF2B5EF4-FFF2-40B4-BE49-F238E27FC236}">
                <a16:creationId xmlns:a16="http://schemas.microsoft.com/office/drawing/2014/main" id="{3B63572F-04A5-456D-9066-1A65AFF5E6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79113" y="803776"/>
            <a:ext cx="3173775" cy="3587249"/>
          </a:xfrm>
          <a:solidFill>
            <a:schemeClr val="bg1">
              <a:lumMod val="95000"/>
            </a:schemeClr>
          </a:solidFill>
          <a:effectLst>
            <a:outerShdw dist="63500" dir="2700000" algn="tl" rotWithShape="0">
              <a:schemeClr val="accent1"/>
            </a:outerShdw>
          </a:effectLst>
        </p:spPr>
        <p:txBody>
          <a:bodyPr rtlCol="0" anchor="ctr"/>
          <a:lstStyle>
            <a:lvl1pPr marL="0" indent="0" algn="ctr">
              <a:buNone/>
              <a:defRPr sz="16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или перетащите свое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BF7CBC-CC93-4AB3-9D46-610755058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1638" y="360000"/>
            <a:ext cx="5581562" cy="540000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6" name="Подзаголовок">
            <a:extLst>
              <a:ext uri="{FF2B5EF4-FFF2-40B4-BE49-F238E27FC236}">
                <a16:creationId xmlns:a16="http://schemas.microsoft.com/office/drawing/2014/main" id="{152317FE-88B5-4D1F-AECF-DA69D6779B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51638" y="1080000"/>
            <a:ext cx="5580000" cy="360362"/>
          </a:xfrm>
        </p:spPr>
        <p:txBody>
          <a:bodyPr rtlCol="0"/>
          <a:lstStyle>
            <a:lvl1pPr marL="0" indent="0">
              <a:buNone/>
              <a:defRPr sz="210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sp>
        <p:nvSpPr>
          <p:cNvPr id="3" name="Левый столбец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51638" y="1620000"/>
            <a:ext cx="5580000" cy="4500000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4AB9043-9BFC-46B7-840B-928B57AE0D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60000" y="6356350"/>
            <a:ext cx="4114800" cy="365125"/>
          </a:xfrm>
        </p:spPr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86D1A04-4135-4514-92FD-3DAAE226B0D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r>
              <a:rPr lang="ru-RU" noProof="0"/>
              <a:t>стр. </a:t>
            </a:r>
            <a:fld id="{058DB212-BFA2-403F-85EF-DFD3FF6D973A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C8092C5A-71B5-4D96-9F81-FE955286DC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19225" y="4631293"/>
            <a:ext cx="2800350" cy="529115"/>
          </a:xfrm>
          <a:prstGeom prst="plaque">
            <a:avLst/>
          </a:prstGeom>
          <a:solidFill>
            <a:schemeClr val="tx1"/>
          </a:solidFill>
          <a:effectLst>
            <a:outerShdw dist="38100" dir="2700000" algn="tl" rotWithShape="0">
              <a:schemeClr val="accent2"/>
            </a:outerShdw>
          </a:effectLst>
        </p:spPr>
        <p:txBody>
          <a:bodyPr rtlCol="0" anchor="ctr"/>
          <a:lstStyle>
            <a:lvl1pPr marL="0" indent="0" algn="ctr">
              <a:buNone/>
              <a:defRPr sz="1400" i="1">
                <a:solidFill>
                  <a:schemeClr val="bg1"/>
                </a:solidFill>
              </a:defRPr>
            </a:lvl1pPr>
            <a:lvl2pPr marL="360363" indent="0">
              <a:buNone/>
              <a:defRPr/>
            </a:lvl2pPr>
            <a:lvl3pPr marL="623888" indent="0">
              <a:buNone/>
              <a:defRPr/>
            </a:lvl3pPr>
            <a:lvl4pPr marL="896938" indent="0">
              <a:buNone/>
              <a:defRPr/>
            </a:lvl4pPr>
            <a:lvl5pPr marL="1169988" indent="0">
              <a:buNone/>
              <a:defRPr/>
            </a:lvl5pPr>
          </a:lstStyle>
          <a:p>
            <a:pPr lvl="0" rtl="0"/>
            <a:r>
              <a:rPr lang="ru-RU" noProof="0"/>
              <a:t>Подпись изображения</a:t>
            </a:r>
          </a:p>
        </p:txBody>
      </p:sp>
    </p:spTree>
    <p:extLst>
      <p:ext uri="{BB962C8B-B14F-4D97-AF65-F5344CB8AC3E}">
        <p14:creationId xmlns:p14="http://schemas.microsoft.com/office/powerpoint/2010/main" val="890108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B7F8-5BE1-4F2E-8DF1-74668889CE39}" type="datetime1">
              <a:rPr lang="ru-RU" smtClean="0"/>
              <a:t>08.11.2019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9D93A-C9CC-4ACC-BAB2-A90200690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237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4BB7D-8C76-4CC2-A445-BAE9C5BC90D7}" type="datetime1">
              <a:rPr lang="ru-RU" smtClean="0"/>
              <a:t>08.11.2019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9D93A-C9CC-4ACC-BAB2-A90200690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203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99FB5-8260-45F5-85FE-D9373EFB6637}" type="datetime1">
              <a:rPr lang="ru-RU" smtClean="0"/>
              <a:t>08.11.2019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9D93A-C9CC-4ACC-BAB2-A90200690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822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6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99E34-322B-4F82-BFF1-EFD11CFD5EF1}" type="datetime1">
              <a:rPr lang="ru-RU" smtClean="0"/>
              <a:t>08.11.2019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9D93A-C9CC-4ACC-BAB2-A90200690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2071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3F536-34DE-49A7-A874-4681E385BF8C}" type="datetime1">
              <a:rPr lang="ru-RU" smtClean="0"/>
              <a:t>08.11.2019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9D93A-C9CC-4ACC-BAB2-A90200690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271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5B9FA-879B-4605-B493-C9C1C3535405}" type="datetime1">
              <a:rPr lang="ru-RU" smtClean="0"/>
              <a:t>08.11.2019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9D93A-C9CC-4ACC-BAB2-A90200690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15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0F112-550C-46CC-9E5B-3AD93347CADA}" type="datetime1">
              <a:rPr lang="ru-RU" smtClean="0"/>
              <a:t>08.11.2019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9D93A-C9CC-4ACC-BAB2-A90200690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554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E87A9-6B66-49F0-8575-ABA6719FB33E}" type="datetime1">
              <a:rPr lang="ru-RU" smtClean="0"/>
              <a:t>08.11.2019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9D93A-C9CC-4ACC-BAB2-A90200690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067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AA1C2-3907-4657-A561-D77A0412E619}" type="datetime1">
              <a:rPr lang="ru-RU" smtClean="0"/>
              <a:t>08.11.2019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9D93A-C9CC-4ACC-BAB2-A90200690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97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7.pn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10" Type="http://schemas.openxmlformats.org/officeDocument/2006/relationships/image" Target="../media/image42.jpg"/><Relationship Id="rId4" Type="http://schemas.openxmlformats.org/officeDocument/2006/relationships/image" Target="../media/image36.JPG"/><Relationship Id="rId9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4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99917" y="2012644"/>
            <a:ext cx="12192000" cy="3193339"/>
          </a:xfrm>
          <a:prstGeom prst="rect">
            <a:avLst/>
          </a:prstGeom>
          <a:solidFill>
            <a:srgbClr val="21A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9872" y="2962852"/>
            <a:ext cx="1139209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способов убить самостоятельность в ребенке в первом классе.</a:t>
            </a:r>
            <a:endParaRPr lang="ru-RU" sz="4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endParaRPr lang="ru-RU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622191" y="395871"/>
            <a:ext cx="6155281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Татьяна Громова</a:t>
            </a:r>
          </a:p>
          <a:p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Учитель начальных классов</a:t>
            </a:r>
          </a:p>
          <a:p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ГБОУ «Школа №1576»</a:t>
            </a:r>
          </a:p>
        </p:txBody>
      </p:sp>
      <p:pic>
        <p:nvPicPr>
          <p:cNvPr id="13" name="Рисунок 12" descr="https://lh3.googleusercontent.com/WBNfxmAoqAqiYKD9n1Qx9F9skZFsiZxaOKGVir7Cz9o33zpoSRabbC_oKUWRckyt5Xy2AD8k0H013a9h-vs1HWo1pPXM3omvgXBFCyXXN60bb7W3ggjoK61O7lKvMNb8BycHtQPw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4" b="10186"/>
          <a:stretch/>
        </p:blipFill>
        <p:spPr bwMode="auto">
          <a:xfrm>
            <a:off x="2527027" y="5467954"/>
            <a:ext cx="3476437" cy="11073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395871"/>
            <a:ext cx="4578413" cy="11643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135" y="5467954"/>
            <a:ext cx="3169921" cy="10113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61"/>
          <a:stretch/>
        </p:blipFill>
        <p:spPr>
          <a:xfrm>
            <a:off x="0" y="2012644"/>
            <a:ext cx="499872" cy="318067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F75DC8-D5B3-44BB-84B6-F9CF9489DB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19" y="3942735"/>
            <a:ext cx="1934049" cy="25444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694411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6242760"/>
            <a:ext cx="12192000" cy="615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6358802"/>
            <a:ext cx="10948416" cy="349211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0" y="6217414"/>
            <a:ext cx="12192000" cy="2534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1192256" y="6344163"/>
            <a:ext cx="816864" cy="365125"/>
          </a:xfrm>
        </p:spPr>
        <p:txBody>
          <a:bodyPr/>
          <a:lstStyle/>
          <a:p>
            <a:r>
              <a:rPr lang="en-US" sz="18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ru-RU" sz="1800" b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41F6957-4DA3-40F9-8990-773E1E429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810" y="1025698"/>
            <a:ext cx="4576476" cy="457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5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F6409E02-4DA4-46F7-92B7-107AFFA40B4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96868" y="777143"/>
            <a:ext cx="3173775" cy="3587249"/>
          </a:xfrm>
        </p:spPr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1C19259B-FF81-44C9-93FE-E56D812EDB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rtlCol="0">
            <a:normAutofit lnSpcReduction="10000"/>
          </a:bodyPr>
          <a:lstStyle/>
          <a:p>
            <a:pPr rtl="0"/>
            <a:r>
              <a:rPr lang="ru-RU" sz="2400" b="1" i="0" dirty="0">
                <a:latin typeface="Comic Sans MS" panose="030F0702030302020204" pitchFamily="66" charset="0"/>
              </a:rPr>
              <a:t>ПОКОЛЕНИЕ </a:t>
            </a:r>
            <a:r>
              <a:rPr lang="en-US" sz="2400" b="1" i="0" dirty="0">
                <a:latin typeface="Comic Sans MS" panose="030F0702030302020204" pitchFamily="66" charset="0"/>
              </a:rPr>
              <a:t>Z</a:t>
            </a:r>
            <a:endParaRPr lang="ru-RU" sz="2400" b="1" i="0" dirty="0">
              <a:latin typeface="Comic Sans MS" panose="030F0702030302020204" pitchFamily="66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1638" y="360000"/>
            <a:ext cx="5581562" cy="540000"/>
          </a:xfrm>
        </p:spPr>
        <p:txBody>
          <a:bodyPr rtlCol="0">
            <a:normAutofit fontScale="90000"/>
          </a:bodyPr>
          <a:lstStyle/>
          <a:p>
            <a:pPr algn="ctr"/>
            <a:r>
              <a:rPr lang="ru-RU" dirty="0"/>
              <a:t>Другому поколению – другое образование 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5403" y="777143"/>
            <a:ext cx="3647994" cy="4148242"/>
          </a:xfrm>
        </p:spPr>
        <p:txBody>
          <a:bodyPr rtlCol="0"/>
          <a:lstStyle/>
          <a:p>
            <a:pPr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mic Sans MS" panose="030F0702030302020204" pitchFamily="66" charset="0"/>
                <a:cs typeface="Segoe UI" panose="020B0502040204020203" pitchFamily="34" charset="0"/>
              </a:rPr>
              <a:t>Рассеянное внимание</a:t>
            </a:r>
          </a:p>
          <a:p>
            <a:pPr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mic Sans MS" panose="030F0702030302020204" pitchFamily="66" charset="0"/>
                <a:cs typeface="Segoe UI" panose="020B0502040204020203" pitchFamily="34" charset="0"/>
              </a:rPr>
              <a:t>Потребление контента маленькими порциями</a:t>
            </a:r>
          </a:p>
          <a:p>
            <a:pPr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mic Sans MS" panose="030F0702030302020204" pitchFamily="66" charset="0"/>
                <a:cs typeface="Segoe UI" panose="020B0502040204020203" pitchFamily="34" charset="0"/>
              </a:rPr>
              <a:t>Взаимодействие онлайн</a:t>
            </a:r>
          </a:p>
          <a:p>
            <a:pPr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mic Sans MS" panose="030F0702030302020204" pitchFamily="66" charset="0"/>
                <a:cs typeface="Segoe UI" panose="020B0502040204020203" pitchFamily="34" charset="0"/>
              </a:rPr>
              <a:t>Уход от всего стандартного</a:t>
            </a:r>
          </a:p>
          <a:p>
            <a:pPr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mic Sans MS" panose="030F0702030302020204" pitchFamily="66" charset="0"/>
                <a:cs typeface="Segoe UI" panose="020B0502040204020203" pitchFamily="34" charset="0"/>
              </a:rPr>
              <a:t>Визуализация</a:t>
            </a:r>
          </a:p>
          <a:p>
            <a:pPr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mic Sans MS" panose="030F0702030302020204" pitchFamily="66" charset="0"/>
                <a:cs typeface="Segoe UI" panose="020B0502040204020203" pitchFamily="34" charset="0"/>
              </a:rPr>
              <a:t>Стремление к самообразованию и личной свободе…</a:t>
            </a:r>
          </a:p>
          <a:p>
            <a:pPr rtl="0"/>
            <a:endParaRPr lang="ru-RU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21BB2DA-8CBF-4C14-BF4F-B618E0008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370" y="1813777"/>
            <a:ext cx="5837345" cy="421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805205B-7562-4A6E-A4E5-2ABD24BE8E67}"/>
              </a:ext>
            </a:extLst>
          </p:cNvPr>
          <p:cNvSpPr/>
          <p:nvPr/>
        </p:nvSpPr>
        <p:spPr>
          <a:xfrm>
            <a:off x="9516862" y="6173719"/>
            <a:ext cx="1535837" cy="61255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E22F758-785E-4C46-AF79-294FBDA9BF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6358802"/>
            <a:ext cx="10948416" cy="34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574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6242760"/>
            <a:ext cx="12192000" cy="615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6358802"/>
            <a:ext cx="10948416" cy="349211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0" y="6217414"/>
            <a:ext cx="12192000" cy="2534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1192256" y="6344163"/>
            <a:ext cx="816864" cy="365125"/>
          </a:xfrm>
        </p:spPr>
        <p:txBody>
          <a:bodyPr/>
          <a:lstStyle/>
          <a:p>
            <a:r>
              <a:rPr lang="en-US" sz="18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ru-RU" sz="1800" b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D59310-99FA-4848-9093-B7B8CFD6C5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945" y="299161"/>
            <a:ext cx="4348493" cy="579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53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6242760"/>
            <a:ext cx="12192000" cy="615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6358802"/>
            <a:ext cx="10948416" cy="349211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0" y="6217414"/>
            <a:ext cx="12192000" cy="2534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1192256" y="6344163"/>
            <a:ext cx="816864" cy="365125"/>
          </a:xfrm>
        </p:spPr>
        <p:txBody>
          <a:bodyPr/>
          <a:lstStyle/>
          <a:p>
            <a:r>
              <a:rPr lang="en-US" sz="18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ru-RU" sz="1800" b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2A34A4-6389-426D-A2B2-65DDA0C9E7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465" y="149987"/>
            <a:ext cx="8705168" cy="580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72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6242760"/>
            <a:ext cx="12192000" cy="615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6358802"/>
            <a:ext cx="10948416" cy="349211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0" y="6217414"/>
            <a:ext cx="12192000" cy="2534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1192256" y="6344163"/>
            <a:ext cx="816864" cy="365125"/>
          </a:xfrm>
        </p:spPr>
        <p:txBody>
          <a:bodyPr/>
          <a:lstStyle/>
          <a:p>
            <a:r>
              <a:rPr lang="en-US" sz="18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ru-RU" sz="1800" b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93034C-6959-4113-A9FB-C73F7C4457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006" y="318427"/>
            <a:ext cx="7626091" cy="574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51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6242760"/>
            <a:ext cx="12192000" cy="615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6358802"/>
            <a:ext cx="10948416" cy="349211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0" y="6217414"/>
            <a:ext cx="12192000" cy="2534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1192256" y="6344163"/>
            <a:ext cx="816864" cy="365125"/>
          </a:xfrm>
        </p:spPr>
        <p:txBody>
          <a:bodyPr/>
          <a:lstStyle/>
          <a:p>
            <a:r>
              <a:rPr lang="en-US" sz="18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ru-RU" sz="1800" b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A70CA1-5771-4EA5-AAA3-EEAB7D5D74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922" y="128582"/>
            <a:ext cx="8229599" cy="617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72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6242760"/>
            <a:ext cx="12192000" cy="615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6358802"/>
            <a:ext cx="10948416" cy="349211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0" y="6217414"/>
            <a:ext cx="12192000" cy="2534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1192256" y="6344163"/>
            <a:ext cx="816864" cy="365125"/>
          </a:xfrm>
        </p:spPr>
        <p:txBody>
          <a:bodyPr/>
          <a:lstStyle/>
          <a:p>
            <a:r>
              <a:rPr lang="en-US" sz="18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ru-RU" sz="1800" b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BE5CD5-B5AA-4626-8C78-646794D7C9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81" y="148712"/>
            <a:ext cx="11894931" cy="462105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FC9308-B795-461A-8A5B-35567182D5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287" y="158239"/>
            <a:ext cx="6829425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24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6242760"/>
            <a:ext cx="12192000" cy="615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6358802"/>
            <a:ext cx="10948416" cy="349211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0" y="6217414"/>
            <a:ext cx="12192000" cy="2534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1192256" y="6344163"/>
            <a:ext cx="816864" cy="365125"/>
          </a:xfrm>
        </p:spPr>
        <p:txBody>
          <a:bodyPr/>
          <a:lstStyle/>
          <a:p>
            <a:r>
              <a:rPr lang="en-US" sz="18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ru-RU" sz="1800" b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3C1C39-6F65-4702-94DE-C2929E4B78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921" y="133380"/>
            <a:ext cx="7845344" cy="593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4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6242760"/>
            <a:ext cx="12192000" cy="615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6358802"/>
            <a:ext cx="10948416" cy="349211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0" y="6217414"/>
            <a:ext cx="12192000" cy="2534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1192256" y="6344163"/>
            <a:ext cx="816864" cy="365125"/>
          </a:xfrm>
        </p:spPr>
        <p:txBody>
          <a:bodyPr/>
          <a:lstStyle/>
          <a:p>
            <a:r>
              <a:rPr lang="en-US" sz="18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ru-RU" sz="1800" b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02C023-DC1E-4515-8A0C-F390DB0918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2" y="1182401"/>
            <a:ext cx="6096001" cy="406215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A10B20-A4F0-4DCE-BAA8-0343C9CB0A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" t="2926" r="3214" b="9604"/>
          <a:stretch/>
        </p:blipFill>
        <p:spPr>
          <a:xfrm>
            <a:off x="6194322" y="1182401"/>
            <a:ext cx="5997678" cy="426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81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6242760"/>
            <a:ext cx="12192000" cy="615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6358802"/>
            <a:ext cx="10948416" cy="349211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0" y="6217414"/>
            <a:ext cx="12192000" cy="2534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1192256" y="6344163"/>
            <a:ext cx="816864" cy="365125"/>
          </a:xfrm>
        </p:spPr>
        <p:txBody>
          <a:bodyPr/>
          <a:lstStyle/>
          <a:p>
            <a:r>
              <a:rPr lang="en-US" sz="18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ru-RU" sz="1800" b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46F429-F450-4DAE-A111-E1DB0E3EBE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2" t="2187" r="13549" b="16272"/>
          <a:stretch/>
        </p:blipFill>
        <p:spPr>
          <a:xfrm>
            <a:off x="1081548" y="296498"/>
            <a:ext cx="9833137" cy="581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08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6242760"/>
            <a:ext cx="12192000" cy="615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6358802"/>
            <a:ext cx="10948416" cy="349211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6217414"/>
            <a:ext cx="12192000" cy="2534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1192256" y="6344163"/>
            <a:ext cx="816864" cy="365125"/>
          </a:xfrm>
        </p:spPr>
        <p:txBody>
          <a:bodyPr/>
          <a:lstStyle/>
          <a:p>
            <a:r>
              <a:rPr lang="en-US" sz="18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ru-RU" sz="1800" b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КАК ШКОЛА ДЕЛАЕТ ДЕТЕЙ МЕНЕЕ УМНЫМИ - Эдди Чжун - TED на русском">
            <a:hlinkClick r:id="" action="ppaction://media"/>
            <a:extLst>
              <a:ext uri="{FF2B5EF4-FFF2-40B4-BE49-F238E27FC236}">
                <a16:creationId xmlns:a16="http://schemas.microsoft.com/office/drawing/2014/main" id="{CE60FB4E-5E47-47C8-B6BC-763769A367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9031" y="273207"/>
            <a:ext cx="9472049" cy="532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63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8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6242760"/>
            <a:ext cx="12192000" cy="615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6358802"/>
            <a:ext cx="10948416" cy="349211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0" y="6217414"/>
            <a:ext cx="12192000" cy="2534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1192256" y="6344163"/>
            <a:ext cx="816864" cy="365125"/>
          </a:xfrm>
        </p:spPr>
        <p:txBody>
          <a:bodyPr/>
          <a:lstStyle/>
          <a:p>
            <a:r>
              <a:rPr lang="en-US" sz="18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ru-RU" sz="1800" b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191DC6-D582-421A-9FDE-6D98F6B7D6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69911" cy="32774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AB1A16-4F83-403E-A538-25A3697729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666" y="410804"/>
            <a:ext cx="7362370" cy="553549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8D5620C-0744-47A4-A8E6-3A4362F5A0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9508"/>
            <a:ext cx="7671522" cy="431523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42E3B11-FAA7-4985-ACD0-9B158987EF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534" y="0"/>
            <a:ext cx="4652625" cy="619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66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6242760"/>
            <a:ext cx="12192000" cy="615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6358802"/>
            <a:ext cx="10948416" cy="349211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0" y="6217414"/>
            <a:ext cx="12192000" cy="2534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1192256" y="6344163"/>
            <a:ext cx="816864" cy="365125"/>
          </a:xfrm>
        </p:spPr>
        <p:txBody>
          <a:bodyPr/>
          <a:lstStyle/>
          <a:p>
            <a:r>
              <a:rPr lang="en-US" sz="18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ru-RU" sz="1800" b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C37669-A203-447F-9DD3-A55B2A0CE7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6" y="47116"/>
            <a:ext cx="8338221" cy="625366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DB00A6-4342-4C53-8758-499FE6D5A4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055" y="0"/>
            <a:ext cx="4906945" cy="653765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FFB2E4-AD90-42CB-83B5-7062DB9B81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6" y="61321"/>
            <a:ext cx="8240218" cy="618016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0C3740-1CCC-4E72-B130-74DED3B8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419" y="-10904"/>
            <a:ext cx="8415581" cy="631168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F20FE2E-6CA0-4767-87A3-194B000480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62" y="24570"/>
            <a:ext cx="8338221" cy="625366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F45922A-F699-416C-80A6-76986F13E2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098" y="24570"/>
            <a:ext cx="8236657" cy="617749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CB07648-C4A3-49AD-816C-69018ED62F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6" y="-54285"/>
            <a:ext cx="8520722" cy="639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01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6242760"/>
            <a:ext cx="12192000" cy="615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6358802"/>
            <a:ext cx="10948416" cy="349211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0" y="6217414"/>
            <a:ext cx="12192000" cy="2534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1192256" y="6344163"/>
            <a:ext cx="816864" cy="365125"/>
          </a:xfrm>
        </p:spPr>
        <p:txBody>
          <a:bodyPr/>
          <a:lstStyle/>
          <a:p>
            <a:r>
              <a:rPr lang="en-US" sz="18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ru-RU" sz="1800" b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IMG_7416">
            <a:hlinkClick r:id="" action="ppaction://media"/>
            <a:extLst>
              <a:ext uri="{FF2B5EF4-FFF2-40B4-BE49-F238E27FC236}">
                <a16:creationId xmlns:a16="http://schemas.microsoft.com/office/drawing/2014/main" id="{50196D07-7B5E-4589-8E38-8BF26E3501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9620" y="130056"/>
            <a:ext cx="10512636" cy="591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49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6242760"/>
            <a:ext cx="12192000" cy="615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6358802"/>
            <a:ext cx="10948416" cy="349211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0" y="6217414"/>
            <a:ext cx="12192000" cy="2534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7DCDD22-C728-463F-BF95-73A2C4AAE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30" y="365127"/>
            <a:ext cx="541757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Comic Sans MS" panose="030F0702030302020204" pitchFamily="66" charset="0"/>
              </a:rPr>
              <a:t>5 способов убить самостоятельность: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D82B211-2407-4ECA-B7C4-601CABE5B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120" y="2006241"/>
            <a:ext cx="5220928" cy="4351338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Жёсткие правила поведения на уроке.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Никаких телефонов!!!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b="1" dirty="0">
                <a:solidFill>
                  <a:srgbClr val="FF8100"/>
                </a:solidFill>
                <a:latin typeface="Comic Sans MS" panose="030F0702030302020204" pitchFamily="66" charset="0"/>
              </a:rPr>
              <a:t>«Говорящая голова».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Время – деньги!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«Выучить параграф…»</a:t>
            </a:r>
          </a:p>
        </p:txBody>
      </p:sp>
      <p:sp>
        <p:nvSpPr>
          <p:cNvPr id="11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8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ru-RU" sz="1800" b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20363E-C1F3-4396-878E-52AA6371D9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315" y="1164351"/>
            <a:ext cx="6066728" cy="404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37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6242760"/>
            <a:ext cx="12192000" cy="615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6358802"/>
            <a:ext cx="10948416" cy="349211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0" y="6217414"/>
            <a:ext cx="12192000" cy="2534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Текст 3">
            <a:extLst>
              <a:ext uri="{FF2B5EF4-FFF2-40B4-BE49-F238E27FC236}">
                <a16:creationId xmlns:a16="http://schemas.microsoft.com/office/drawing/2014/main" id="{2234F8EA-7CAF-4DA5-B741-5CBFF3E834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77629"/>
            <a:ext cx="3938689" cy="5589797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800" dirty="0">
                <a:latin typeface="Comic Sans MS" panose="030F0702030302020204" pitchFamily="66" charset="0"/>
              </a:rPr>
              <a:t>Внутренняя мотивация;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800" dirty="0">
                <a:latin typeface="Comic Sans MS" panose="030F0702030302020204" pitchFamily="66" charset="0"/>
              </a:rPr>
              <a:t>Оперирование собственным имеющимся опытом, а также знаниями и умениями;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800" dirty="0">
                <a:latin typeface="Comic Sans MS" panose="030F0702030302020204" pitchFamily="66" charset="0"/>
              </a:rPr>
              <a:t>Ориентация в информации;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800" dirty="0">
                <a:latin typeface="Comic Sans MS" panose="030F0702030302020204" pitchFamily="66" charset="0"/>
              </a:rPr>
              <a:t>Самообразование;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800" dirty="0">
                <a:latin typeface="Comic Sans MS" panose="030F0702030302020204" pitchFamily="66" charset="0"/>
              </a:rPr>
              <a:t>Самоконтроль, самооценка.</a:t>
            </a:r>
          </a:p>
        </p:txBody>
      </p:sp>
      <p:sp>
        <p:nvSpPr>
          <p:cNvPr id="11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8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ru-RU" sz="1800" b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0152EC-CF32-4E03-98DF-0C098ED0B6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742" y="457200"/>
            <a:ext cx="6259845" cy="5379916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1DAFF9F-A90A-492D-9280-22CE77C95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125" y="357432"/>
            <a:ext cx="6259845" cy="5709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27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576503"/>
            <a:ext cx="12192000" cy="2130983"/>
          </a:xfrm>
          <a:prstGeom prst="rect">
            <a:avLst/>
          </a:prstGeom>
          <a:solidFill>
            <a:srgbClr val="21A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10271" y="4763893"/>
            <a:ext cx="463296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b="1" dirty="0">
                <a:solidFill>
                  <a:schemeClr val="accent1"/>
                </a:solidFill>
                <a:latin typeface="Cambria" panose="02040503050406030204" pitchFamily="18" charset="0"/>
              </a:rPr>
              <a:t>www.blendedlearning.pro</a:t>
            </a:r>
            <a:endParaRPr lang="en-US" b="1" dirty="0">
              <a:solidFill>
                <a:schemeClr val="accent1"/>
              </a:solidFill>
              <a:latin typeface="Cambria" panose="02040503050406030204" pitchFamily="18" charset="0"/>
            </a:endParaRPr>
          </a:p>
          <a:p>
            <a:pPr>
              <a:spcBef>
                <a:spcPts val="600"/>
              </a:spcBef>
            </a:pPr>
            <a:r>
              <a:rPr lang="en-US" b="1" dirty="0">
                <a:solidFill>
                  <a:schemeClr val="accent1"/>
                </a:solidFill>
                <a:latin typeface="Cambria" panose="02040503050406030204" pitchFamily="18" charset="0"/>
              </a:rPr>
              <a:t>blended.learning.russia</a:t>
            </a:r>
            <a:r>
              <a:rPr lang="ru-RU" b="1" dirty="0">
                <a:solidFill>
                  <a:schemeClr val="accent1"/>
                </a:solidFill>
                <a:latin typeface="Cambria" panose="02040503050406030204" pitchFamily="18" charset="0"/>
              </a:rPr>
              <a:t>@gmail.com</a:t>
            </a:r>
            <a:r>
              <a:rPr lang="en-US" b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endParaRPr lang="ru-RU" b="1" dirty="0">
              <a:solidFill>
                <a:schemeClr val="accent1"/>
              </a:solidFill>
              <a:latin typeface="Cambria" panose="02040503050406030204" pitchFamily="18" charset="0"/>
            </a:endParaRPr>
          </a:p>
          <a:p>
            <a:pPr>
              <a:spcBef>
                <a:spcPts val="600"/>
              </a:spcBef>
            </a:pPr>
            <a:r>
              <a:rPr lang="ru-RU" dirty="0">
                <a:latin typeface="Cambria" panose="02040503050406030204" pitchFamily="18" charset="0"/>
              </a:rPr>
              <a:t>Присоединяйтесь к нашей группе </a:t>
            </a:r>
            <a:br>
              <a:rPr lang="ru-RU" dirty="0">
                <a:latin typeface="Cambria" panose="02040503050406030204" pitchFamily="18" charset="0"/>
              </a:rPr>
            </a:br>
            <a:r>
              <a:rPr lang="ru-RU" dirty="0">
                <a:latin typeface="Cambria" panose="02040503050406030204" pitchFamily="18" charset="0"/>
              </a:rPr>
              <a:t>«Смешанное обучение» в </a:t>
            </a:r>
            <a:r>
              <a:rPr lang="ru-RU" dirty="0" err="1">
                <a:latin typeface="Cambria" panose="02040503050406030204" pitchFamily="18" charset="0"/>
              </a:rPr>
              <a:t>Facebook</a:t>
            </a:r>
            <a:endParaRPr lang="ru-RU" dirty="0">
              <a:latin typeface="Cambria" panose="020405030504060302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597444" y="1035533"/>
            <a:ext cx="475635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5 </a:t>
            </a:r>
            <a:r>
              <a:rPr lang="ru-RU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убить самостоятельность в ребёнке в первом классе.</a:t>
            </a:r>
            <a:endParaRPr lang="ru-RU" sz="28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2064" y="4610005"/>
            <a:ext cx="6376416" cy="150810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Татьяна Громова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Учитель начальных классов ГБОУ «Школа №1576»,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г.Москва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gromova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@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gymn1576.ru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271" y="3306120"/>
            <a:ext cx="4208113" cy="107020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EAE963E-9AA0-4799-8170-524E4C738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13" y="276648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B7BC744-9ECF-4AC7-A585-E939ECF5EF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1" r="7754" b="46237"/>
          <a:stretch/>
        </p:blipFill>
        <p:spPr>
          <a:xfrm>
            <a:off x="2113511" y="539655"/>
            <a:ext cx="4558561" cy="334408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6C25FB4-2338-43B0-B6E8-8D25AD6861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24" y="236845"/>
            <a:ext cx="1726778" cy="230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4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6242760"/>
            <a:ext cx="12192000" cy="615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6358802"/>
            <a:ext cx="10948416" cy="349211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0" y="6217414"/>
            <a:ext cx="12192000" cy="2534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Текст 3">
            <a:extLst>
              <a:ext uri="{FF2B5EF4-FFF2-40B4-BE49-F238E27FC236}">
                <a16:creationId xmlns:a16="http://schemas.microsoft.com/office/drawing/2014/main" id="{2234F8EA-7CAF-4DA5-B741-5CBFF3E834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77629"/>
            <a:ext cx="3938689" cy="5589797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800" dirty="0">
                <a:latin typeface="Comic Sans MS" panose="030F0702030302020204" pitchFamily="66" charset="0"/>
              </a:rPr>
              <a:t>Внутренняя мотивация;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800" dirty="0">
                <a:latin typeface="Comic Sans MS" panose="030F0702030302020204" pitchFamily="66" charset="0"/>
              </a:rPr>
              <a:t>Оперирование собственным имеющимся опытом, а также знаниями и умениями;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800" dirty="0">
                <a:latin typeface="Comic Sans MS" panose="030F0702030302020204" pitchFamily="66" charset="0"/>
              </a:rPr>
              <a:t>Ориентация в информации;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800" dirty="0">
                <a:latin typeface="Comic Sans MS" panose="030F0702030302020204" pitchFamily="66" charset="0"/>
              </a:rPr>
              <a:t>Самообразование;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800" dirty="0">
                <a:latin typeface="Comic Sans MS" panose="030F0702030302020204" pitchFamily="66" charset="0"/>
              </a:rPr>
              <a:t>Самоконтроль, самооценка.</a:t>
            </a:r>
          </a:p>
        </p:txBody>
      </p:sp>
      <p:sp>
        <p:nvSpPr>
          <p:cNvPr id="11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8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ru-RU" sz="1800" b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0152EC-CF32-4E03-98DF-0C098ED0B6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742" y="457200"/>
            <a:ext cx="6259845" cy="5379916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1DAFF9F-A90A-492D-9280-22CE77C95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125" y="357432"/>
            <a:ext cx="6259845" cy="5709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64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6242760"/>
            <a:ext cx="12192000" cy="615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6358802"/>
            <a:ext cx="10948416" cy="349211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0" y="6217414"/>
            <a:ext cx="12192000" cy="2534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1192256" y="6344163"/>
            <a:ext cx="816864" cy="365125"/>
          </a:xfrm>
        </p:spPr>
        <p:txBody>
          <a:bodyPr/>
          <a:lstStyle/>
          <a:p>
            <a:r>
              <a:rPr lang="en-US" sz="18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ru-RU" sz="1800" b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22DF852-F99C-4257-8A28-8DE646BD7A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463" y="274653"/>
            <a:ext cx="7901957" cy="56684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52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6242760"/>
            <a:ext cx="12192000" cy="615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6358802"/>
            <a:ext cx="10948416" cy="349211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0" y="6217414"/>
            <a:ext cx="12192000" cy="2534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1192256" y="6344163"/>
            <a:ext cx="816864" cy="365125"/>
          </a:xfrm>
        </p:spPr>
        <p:txBody>
          <a:bodyPr/>
          <a:lstStyle/>
          <a:p>
            <a:r>
              <a:rPr lang="en-US" sz="18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ru-RU" sz="1800" b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DFAD838-2165-4591-A992-A1749262B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98" y="148712"/>
            <a:ext cx="10528972" cy="591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50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6242760"/>
            <a:ext cx="12192000" cy="615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6358802"/>
            <a:ext cx="10948416" cy="349211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0" y="6217414"/>
            <a:ext cx="12192000" cy="2534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1192256" y="6344163"/>
            <a:ext cx="816864" cy="365125"/>
          </a:xfrm>
        </p:spPr>
        <p:txBody>
          <a:bodyPr/>
          <a:lstStyle/>
          <a:p>
            <a:r>
              <a:rPr lang="en-US" sz="18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ru-RU" sz="1800" b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4F4A6B-8C33-49EF-8A15-A797B2FABD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497" y="149987"/>
            <a:ext cx="7561006" cy="5670755"/>
          </a:xfrm>
          <a:prstGeom prst="rect">
            <a:avLst/>
          </a:prstGeom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E813D791-9E51-47AB-9670-2947F1DBA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6241485" cy="624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99E8617E-BEA9-4525-A306-B760807B38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7" t="1" r="8713" b="369"/>
          <a:stretch/>
        </p:blipFill>
        <p:spPr bwMode="auto">
          <a:xfrm>
            <a:off x="5732206" y="0"/>
            <a:ext cx="6459794" cy="621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A10CFF82-00DE-4421-BCBB-4AC4FF45E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741" y="1143000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0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6242760"/>
            <a:ext cx="12192000" cy="615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6358802"/>
            <a:ext cx="10948416" cy="349211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0" y="6217414"/>
            <a:ext cx="12192000" cy="2534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1192256" y="6344163"/>
            <a:ext cx="816864" cy="365125"/>
          </a:xfrm>
        </p:spPr>
        <p:txBody>
          <a:bodyPr/>
          <a:lstStyle/>
          <a:p>
            <a:r>
              <a:rPr lang="en-US" sz="18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ru-RU" sz="1800" b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632EC57-14A2-450F-8755-5A08D78C1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962" y="130190"/>
            <a:ext cx="8150942" cy="611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11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6242760"/>
            <a:ext cx="12192000" cy="615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6358802"/>
            <a:ext cx="10948416" cy="349211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0" y="6217414"/>
            <a:ext cx="12192000" cy="2534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1192256" y="6344163"/>
            <a:ext cx="816864" cy="365125"/>
          </a:xfrm>
        </p:spPr>
        <p:txBody>
          <a:bodyPr/>
          <a:lstStyle/>
          <a:p>
            <a:r>
              <a:rPr lang="en-US" sz="18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ru-RU" sz="1800" b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Артемий">
            <a:hlinkClick r:id="" action="ppaction://media"/>
            <a:extLst>
              <a:ext uri="{FF2B5EF4-FFF2-40B4-BE49-F238E27FC236}">
                <a16:creationId xmlns:a16="http://schemas.microsoft.com/office/drawing/2014/main" id="{DA538986-5302-4EAE-8E6F-CB6F0DBDC1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1792" y="46257"/>
            <a:ext cx="10948416" cy="615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58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6242760"/>
            <a:ext cx="12192000" cy="615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6358802"/>
            <a:ext cx="10948416" cy="349211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0" y="6217414"/>
            <a:ext cx="12192000" cy="2534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1192256" y="6344163"/>
            <a:ext cx="816864" cy="365125"/>
          </a:xfrm>
        </p:spPr>
        <p:txBody>
          <a:bodyPr/>
          <a:lstStyle/>
          <a:p>
            <a:r>
              <a:rPr lang="en-US" sz="18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ru-RU" sz="1800" b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D055B90C-0589-4956-B74E-FBF01109B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484" y="101680"/>
            <a:ext cx="9128637" cy="605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01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9742</TotalTime>
  <Words>371</Words>
  <Application>Microsoft Office PowerPoint</Application>
  <PresentationFormat>Широкоэкранный</PresentationFormat>
  <Paragraphs>108</Paragraphs>
  <Slides>25</Slides>
  <Notes>25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Cambria</vt:lpstr>
      <vt:lpstr>Comic Sans MS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Другому поколению – другое образование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 способов убить самостоятельность: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Роман</dc:creator>
  <cp:lastModifiedBy>Татьяна Громова</cp:lastModifiedBy>
  <cp:revision>360</cp:revision>
  <dcterms:created xsi:type="dcterms:W3CDTF">2018-03-24T09:05:16Z</dcterms:created>
  <dcterms:modified xsi:type="dcterms:W3CDTF">2019-11-07T22:10:05Z</dcterms:modified>
</cp:coreProperties>
</file>